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2" r:id="rId4"/>
    <p:sldId id="265" r:id="rId5"/>
    <p:sldId id="271" r:id="rId6"/>
    <p:sldId id="264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66" autoAdjust="0"/>
    <p:restoredTop sz="94660"/>
  </p:normalViewPr>
  <p:slideViewPr>
    <p:cSldViewPr>
      <p:cViewPr>
        <p:scale>
          <a:sx n="80" d="100"/>
          <a:sy n="80" d="100"/>
        </p:scale>
        <p:origin x="-3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Игрушки  для  детей  1,5 - 3  лет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3276600"/>
            <a:ext cx="2895600" cy="1219200"/>
          </a:xfrm>
        </p:spPr>
        <p:txBody>
          <a:bodyPr/>
          <a:lstStyle/>
          <a:p>
            <a:pPr algn="ctr"/>
            <a:r>
              <a:rPr lang="ru-RU" dirty="0" smtClean="0"/>
              <a:t>Консультация для родителей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 презентации :</a:t>
            </a:r>
            <a:r>
              <a:rPr lang="ru-RU" dirty="0" err="1" smtClean="0"/>
              <a:t>Вилачева</a:t>
            </a:r>
            <a:r>
              <a:rPr lang="ru-RU" dirty="0" smtClean="0"/>
              <a:t>  М.И.</a:t>
            </a:r>
          </a:p>
          <a:p>
            <a:pPr algn="r"/>
            <a:r>
              <a:rPr lang="ru-RU" dirty="0" smtClean="0"/>
              <a:t>6 декабря 2012года </a:t>
            </a:r>
            <a:endParaRPr lang="ru-RU" dirty="0"/>
          </a:p>
        </p:txBody>
      </p:sp>
      <p:pic>
        <p:nvPicPr>
          <p:cNvPr id="1027" name="Picture 3" descr="E:\К А Р Т И Н К И а\алексеева курсы\2c1e3d1a39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248400" cy="381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Дидактические  игрушки 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28600" y="4800600"/>
            <a:ext cx="5334000" cy="1828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Дидактическая (обучающая) игрушка предназначена для умственного развития детей. </a:t>
            </a:r>
          </a:p>
          <a:p>
            <a:r>
              <a:rPr lang="ru-RU" sz="1800" dirty="0" smtClean="0"/>
              <a:t>Она ставит перед ребенком практическую задачу, решение которой заложено в содержании и конструкции самой игрушки</a:t>
            </a:r>
            <a:endParaRPr lang="ru-RU" sz="1800" dirty="0"/>
          </a:p>
        </p:txBody>
      </p:sp>
      <p:pic>
        <p:nvPicPr>
          <p:cNvPr id="7" name="Рисунок 6" descr="SAM_1нп527.JPG"/>
          <p:cNvPicPr>
            <a:picLocks noChangeAspect="1"/>
          </p:cNvPicPr>
          <p:nvPr/>
        </p:nvPicPr>
        <p:blipFill>
          <a:blip r:embed="rId2" cstate="print"/>
          <a:srcRect l="24627" t="7463" r="32836" b="4478"/>
          <a:stretch>
            <a:fillRect/>
          </a:stretch>
        </p:blipFill>
        <p:spPr>
          <a:xfrm>
            <a:off x="5638800" y="1905000"/>
            <a:ext cx="2971800" cy="4614111"/>
          </a:xfrm>
          <a:prstGeom prst="rect">
            <a:avLst/>
          </a:prstGeom>
        </p:spPr>
      </p:pic>
      <p:pic>
        <p:nvPicPr>
          <p:cNvPr id="10" name="Рисунок 9" descr="100_24ангшг96.JPG"/>
          <p:cNvPicPr>
            <a:picLocks noChangeAspect="1"/>
          </p:cNvPicPr>
          <p:nvPr/>
        </p:nvPicPr>
        <p:blipFill>
          <a:blip r:embed="rId3"/>
          <a:srcRect l="8906" t="22819" r="25787" b="13853"/>
          <a:stretch>
            <a:fillRect/>
          </a:stretch>
        </p:blipFill>
        <p:spPr>
          <a:xfrm>
            <a:off x="762000" y="1427018"/>
            <a:ext cx="4343400" cy="315883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324600" y="304800"/>
            <a:ext cx="2292350" cy="1295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2972102" cy="39558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457200"/>
            <a:ext cx="2362200" cy="53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Пирамидка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4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62400"/>
            <a:ext cx="2743200" cy="24195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b204195df9277393c8f45ea77b546fb4_h.jpg"/>
          <p:cNvPicPr>
            <a:picLocks noChangeAspect="1"/>
          </p:cNvPicPr>
          <p:nvPr/>
        </p:nvPicPr>
        <p:blipFill>
          <a:blip r:embed="rId4"/>
          <a:srcRect l="20000" b="9195"/>
          <a:stretch>
            <a:fillRect/>
          </a:stretch>
        </p:blipFill>
        <p:spPr>
          <a:xfrm>
            <a:off x="6248400" y="1219200"/>
            <a:ext cx="2580611" cy="21995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100_25ра12.JPG"/>
          <p:cNvPicPr>
            <a:picLocks noChangeAspect="1"/>
          </p:cNvPicPr>
          <p:nvPr/>
        </p:nvPicPr>
        <p:blipFill>
          <a:blip r:embed="rId5"/>
          <a:srcRect l="31712" t="6785" r="16395" b="4805"/>
          <a:stretch>
            <a:fillRect/>
          </a:stretch>
        </p:blipFill>
        <p:spPr>
          <a:xfrm>
            <a:off x="2743200" y="990600"/>
            <a:ext cx="3200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495799"/>
            <a:ext cx="1905000" cy="18707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Содержимое 11" descr="588871_enle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7146" y="1676400"/>
            <a:ext cx="2312846" cy="2133600"/>
          </a:xfr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762000" y="45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300" dirty="0" smtClean="0">
                <a:solidFill>
                  <a:schemeClr val="tx2"/>
                </a:solidFill>
              </a:rPr>
              <a:t>Сортировщики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100_гршдг2521.JPG"/>
          <p:cNvPicPr>
            <a:picLocks noChangeAspect="1"/>
          </p:cNvPicPr>
          <p:nvPr/>
        </p:nvPicPr>
        <p:blipFill>
          <a:blip r:embed="rId4" cstate="print"/>
          <a:srcRect l="18032" t="8743" r="9836" b="1639"/>
          <a:stretch>
            <a:fillRect/>
          </a:stretch>
        </p:blipFill>
        <p:spPr>
          <a:xfrm>
            <a:off x="838200" y="1600200"/>
            <a:ext cx="4572000" cy="426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68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2674" b="14429"/>
          <a:stretch>
            <a:fillRect/>
          </a:stretch>
        </p:blipFill>
        <p:spPr>
          <a:xfrm>
            <a:off x="5715000" y="609600"/>
            <a:ext cx="3004923" cy="1676400"/>
          </a:xfrm>
          <a:effectLst>
            <a:softEdge rad="31750"/>
          </a:effectLst>
        </p:spPr>
      </p:pic>
      <p:pic>
        <p:nvPicPr>
          <p:cNvPr id="9" name="Рисунок 8" descr="3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066800"/>
            <a:ext cx="1219200" cy="11943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rrsrryorrsrr400_lr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7200"/>
            <a:ext cx="1752600" cy="1752600"/>
          </a:xfrm>
          <a:prstGeom prst="roundRect">
            <a:avLst>
              <a:gd name="adj" fmla="val 34577"/>
            </a:avLst>
          </a:prstGeom>
          <a:effectLst>
            <a:softEdge rad="31750"/>
          </a:effectLst>
        </p:spPr>
      </p:pic>
      <p:sp>
        <p:nvSpPr>
          <p:cNvPr id="12" name="TextBox 11"/>
          <p:cNvSpPr txBox="1"/>
          <p:nvPr/>
        </p:nvSpPr>
        <p:spPr>
          <a:xfrm>
            <a:off x="3733800" y="381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Шнуровки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4343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Лабиринты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7" name="Рисунок 16" descr="5.png"/>
          <p:cNvPicPr>
            <a:picLocks noChangeAspect="1"/>
          </p:cNvPicPr>
          <p:nvPr/>
        </p:nvPicPr>
        <p:blipFill>
          <a:blip r:embed="rId5" cstate="print"/>
          <a:srcRect t="3226" b="3226"/>
          <a:stretch>
            <a:fillRect/>
          </a:stretch>
        </p:blipFill>
        <p:spPr>
          <a:xfrm>
            <a:off x="3657600" y="5105400"/>
            <a:ext cx="1323535" cy="1447800"/>
          </a:xfrm>
          <a:prstGeom prst="rect">
            <a:avLst/>
          </a:prstGeom>
        </p:spPr>
      </p:pic>
      <p:pic>
        <p:nvPicPr>
          <p:cNvPr id="18" name="Рисунок 17" descr="Labirint_malyy2.jpg"/>
          <p:cNvPicPr>
            <a:picLocks noChangeAspect="1"/>
          </p:cNvPicPr>
          <p:nvPr/>
        </p:nvPicPr>
        <p:blipFill>
          <a:blip r:embed="rId6"/>
          <a:srcRect t="2546" r="7237" b="5798"/>
          <a:stretch>
            <a:fillRect/>
          </a:stretch>
        </p:blipFill>
        <p:spPr>
          <a:xfrm>
            <a:off x="5943600" y="4724400"/>
            <a:ext cx="2216150" cy="16974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600" y="2209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Вкладыши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6" name="Рисунок 15" descr="1478_0.jpg"/>
          <p:cNvPicPr>
            <a:picLocks noChangeAspect="1"/>
          </p:cNvPicPr>
          <p:nvPr/>
        </p:nvPicPr>
        <p:blipFill>
          <a:blip r:embed="rId7"/>
          <a:srcRect l="6073" r="11398" b="4000"/>
          <a:stretch>
            <a:fillRect/>
          </a:stretch>
        </p:blipFill>
        <p:spPr>
          <a:xfrm>
            <a:off x="3657600" y="2743200"/>
            <a:ext cx="1870075" cy="1447800"/>
          </a:xfrm>
          <a:prstGeom prst="round2DiagRect">
            <a:avLst>
              <a:gd name="adj1" fmla="val 50000"/>
              <a:gd name="adj2" fmla="val 25695"/>
            </a:avLst>
          </a:prstGeom>
          <a:effectLst>
            <a:softEdge rad="63500"/>
          </a:effectLst>
        </p:spPr>
      </p:pic>
      <p:pic>
        <p:nvPicPr>
          <p:cNvPr id="20" name="Рисунок 19" descr="U1-u7oio3GM.jpg"/>
          <p:cNvPicPr>
            <a:picLocks noChangeAspect="1"/>
          </p:cNvPicPr>
          <p:nvPr/>
        </p:nvPicPr>
        <p:blipFill>
          <a:blip r:embed="rId8"/>
          <a:srcRect t="4082" r="5152"/>
          <a:stretch>
            <a:fillRect/>
          </a:stretch>
        </p:blipFill>
        <p:spPr>
          <a:xfrm>
            <a:off x="6096000" y="2667000"/>
            <a:ext cx="2286000" cy="1871268"/>
          </a:xfrm>
          <a:prstGeom prst="snip2DiagRect">
            <a:avLst>
              <a:gd name="adj1" fmla="val 23201"/>
              <a:gd name="adj2" fmla="val 50000"/>
            </a:avLst>
          </a:prstGeom>
        </p:spPr>
      </p:pic>
      <p:pic>
        <p:nvPicPr>
          <p:cNvPr id="21" name="Рисунок 20" descr="30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819400"/>
            <a:ext cx="2404165" cy="1658874"/>
          </a:xfrm>
          <a:prstGeom prst="rect">
            <a:avLst/>
          </a:prstGeom>
        </p:spPr>
      </p:pic>
      <p:pic>
        <p:nvPicPr>
          <p:cNvPr id="1026" name="Picture 2" descr="C:\Users\Марина\Desktop\ясли и др\игрушки для  яслей\7161.jpg"/>
          <p:cNvPicPr>
            <a:picLocks noChangeAspect="1" noChangeArrowheads="1"/>
          </p:cNvPicPr>
          <p:nvPr/>
        </p:nvPicPr>
        <p:blipFill>
          <a:blip r:embed="rId10"/>
          <a:srcRect l="28512" t="5882" b="5882"/>
          <a:stretch>
            <a:fillRect/>
          </a:stretch>
        </p:blipFill>
        <p:spPr bwMode="auto">
          <a:xfrm>
            <a:off x="762000" y="5105400"/>
            <a:ext cx="1600200" cy="1479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Логические  Блоки  </a:t>
            </a:r>
            <a:r>
              <a:rPr lang="ru-RU" b="1" dirty="0" err="1" smtClean="0"/>
              <a:t>Дьенеша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albom_05_vi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2819400" cy="2682456"/>
          </a:xfrm>
          <a:effectLst>
            <a:softEdge rad="127000"/>
          </a:effectLst>
        </p:spPr>
      </p:pic>
      <p:pic>
        <p:nvPicPr>
          <p:cNvPr id="8" name="Рисунок 7" descr="100_24пгп26.JPG"/>
          <p:cNvPicPr>
            <a:picLocks noChangeAspect="1"/>
          </p:cNvPicPr>
          <p:nvPr/>
        </p:nvPicPr>
        <p:blipFill>
          <a:blip r:embed="rId3"/>
          <a:srcRect l="21391" r="10156" b="8730"/>
          <a:stretch>
            <a:fillRect/>
          </a:stretch>
        </p:blipFill>
        <p:spPr>
          <a:xfrm>
            <a:off x="3048000" y="3124200"/>
            <a:ext cx="3581400" cy="3581400"/>
          </a:xfrm>
          <a:prstGeom prst="rect">
            <a:avLst/>
          </a:prstGeom>
        </p:spPr>
      </p:pic>
      <p:pic>
        <p:nvPicPr>
          <p:cNvPr id="9" name="Рисунок 8" descr="100_24ропо25.JPG"/>
          <p:cNvPicPr>
            <a:picLocks noChangeAspect="1"/>
          </p:cNvPicPr>
          <p:nvPr/>
        </p:nvPicPr>
        <p:blipFill>
          <a:blip r:embed="rId4"/>
          <a:srcRect l="12835" r="10156"/>
          <a:stretch>
            <a:fillRect/>
          </a:stretch>
        </p:blipFill>
        <p:spPr>
          <a:xfrm>
            <a:off x="5410200" y="1295400"/>
            <a:ext cx="344260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0_25ншгг04.JPG"/>
          <p:cNvPicPr>
            <a:picLocks noChangeAspect="1"/>
          </p:cNvPicPr>
          <p:nvPr/>
        </p:nvPicPr>
        <p:blipFill>
          <a:blip r:embed="rId2"/>
          <a:srcRect t="9776" r="42363" b="7670"/>
          <a:stretch>
            <a:fillRect/>
          </a:stretch>
        </p:blipFill>
        <p:spPr>
          <a:xfrm>
            <a:off x="381000" y="3429000"/>
            <a:ext cx="2895600" cy="3110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Кубики  и  конструкторы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43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1828800"/>
            <a:ext cx="4038600" cy="3514862"/>
          </a:xfrm>
          <a:effectLst>
            <a:softEdge rad="31750"/>
          </a:effectLst>
        </p:spPr>
      </p:pic>
      <p:pic>
        <p:nvPicPr>
          <p:cNvPr id="5" name="Рисунок 4" descr="Dyy4ADS3id0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28600" y="914400"/>
            <a:ext cx="2971800" cy="22985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196584-4 (1).jpg"/>
          <p:cNvPicPr>
            <a:picLocks noChangeAspect="1"/>
          </p:cNvPicPr>
          <p:nvPr/>
        </p:nvPicPr>
        <p:blipFill>
          <a:blip r:embed="rId5"/>
          <a:srcRect t="9259" b="12963"/>
          <a:stretch>
            <a:fillRect/>
          </a:stretch>
        </p:blipFill>
        <p:spPr>
          <a:xfrm>
            <a:off x="6096000" y="4343400"/>
            <a:ext cx="2873828" cy="2235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100_25гшппг08.JPG"/>
          <p:cNvPicPr>
            <a:picLocks noChangeAspect="1"/>
          </p:cNvPicPr>
          <p:nvPr/>
        </p:nvPicPr>
        <p:blipFill>
          <a:blip r:embed="rId6"/>
          <a:srcRect l="25228" t="2970" r="31109" b="7762"/>
          <a:stretch>
            <a:fillRect/>
          </a:stretch>
        </p:blipFill>
        <p:spPr>
          <a:xfrm>
            <a:off x="6553199" y="533400"/>
            <a:ext cx="2339009" cy="35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1676400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Известно, что у каждой  игрушки есть определенная цель её создания. Эта цель может быть как развивающей, так и развлекающей. Но помимо явной цели - развития определенного качества или навыка - игрушку можно использовать и для развития большого количества других умений и способностей. Нужно только знать как это сделать.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P.S. </a:t>
            </a:r>
          </a:p>
          <a:p>
            <a:pPr lvl="1"/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Автор книги "После трех уже поздно"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Масару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Ибука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утверждает, что "ключ к развитию умственных способностей ребен­ка - это личный опыт познания в первые три года жизни, т.е. в период активного развития мозговых клеток... Если в первые шесть месяцев жизни мозг достигает 50 процентов своего взрослого потенциала, то к трем годам - 80 процентов".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800</TotalTime>
  <Words>178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Игрушки  для  детей  1,5 - 3  лет</vt:lpstr>
      <vt:lpstr>Дидактические  игрушки </vt:lpstr>
      <vt:lpstr> </vt:lpstr>
      <vt:lpstr>Слайд 4</vt:lpstr>
      <vt:lpstr>Слайд 5</vt:lpstr>
      <vt:lpstr>Логические  Блоки  Дьенеша </vt:lpstr>
      <vt:lpstr>Кубики  и  конструкторы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для детей 2-3 лет</dc:title>
  <dc:creator>Марина</dc:creator>
  <cp:lastModifiedBy>Марина</cp:lastModifiedBy>
  <cp:revision>59</cp:revision>
  <dcterms:created xsi:type="dcterms:W3CDTF">2012-12-02T13:01:08Z</dcterms:created>
  <dcterms:modified xsi:type="dcterms:W3CDTF">2012-12-25T08:16:01Z</dcterms:modified>
</cp:coreProperties>
</file>