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1" r:id="rId2"/>
    <p:sldId id="256" r:id="rId3"/>
    <p:sldId id="258" r:id="rId4"/>
    <p:sldId id="263" r:id="rId5"/>
    <p:sldId id="259" r:id="rId6"/>
    <p:sldId id="264" r:id="rId7"/>
    <p:sldId id="260" r:id="rId8"/>
    <p:sldId id="257" r:id="rId9"/>
    <p:sldId id="268" r:id="rId10"/>
    <p:sldId id="265" r:id="rId11"/>
    <p:sldId id="266" r:id="rId12"/>
    <p:sldId id="261" r:id="rId13"/>
    <p:sldId id="262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24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wmf"/><Relationship Id="rId1" Type="http://schemas.openxmlformats.org/officeDocument/2006/relationships/image" Target="../media/image23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image" Target="../media/image31.emf"/><Relationship Id="rId1" Type="http://schemas.openxmlformats.org/officeDocument/2006/relationships/image" Target="../media/image30.emf"/><Relationship Id="rId4" Type="http://schemas.openxmlformats.org/officeDocument/2006/relationships/image" Target="../media/image33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3F899-B6CD-4E7D-99FA-A1E77ECE52FC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63CE4B-F49A-4F7D-BE38-17A73202D71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63CE4B-F49A-4F7D-BE38-17A73202D71D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42913" y="103188"/>
            <a:ext cx="8243887" cy="13144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510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03663"/>
            <a:ext cx="4038600" cy="21526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95D079EE-649C-4FF3-8706-AA29C00ED76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sh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4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E6698B38-E235-457A-83C4-D170D867B2A7}" type="datetimeFigureOut">
              <a:rPr lang="ru-RU" smtClean="0"/>
              <a:pPr/>
              <a:t>05.02.2014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90CE8694-5C65-48AC-A705-2A47B4848D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wmf"/><Relationship Id="rId3" Type="http://schemas.openxmlformats.org/officeDocument/2006/relationships/oleObject" Target="../embeddings/oleObject7.bin"/><Relationship Id="rId7" Type="http://schemas.openxmlformats.org/officeDocument/2006/relationships/image" Target="../media/image34.wmf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10.bin"/><Relationship Id="rId5" Type="http://schemas.openxmlformats.org/officeDocument/2006/relationships/oleObject" Target="../embeddings/oleObject9.bin"/><Relationship Id="rId4" Type="http://schemas.openxmlformats.org/officeDocument/2006/relationships/oleObject" Target="../embeddings/oleObject8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3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flipV="1">
            <a:off x="685800" y="692696"/>
            <a:ext cx="7772400" cy="105990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528" y="1916832"/>
            <a:ext cx="8568952" cy="2894479"/>
          </a:xfrm>
        </p:spPr>
        <p:txBody>
          <a:bodyPr>
            <a:normAutofit/>
          </a:bodyPr>
          <a:lstStyle/>
          <a:p>
            <a:pPr algn="l"/>
            <a:r>
              <a:rPr lang="ru-RU" sz="3000" dirty="0" smtClean="0"/>
              <a:t>Смешанные числа – новые для вас,</a:t>
            </a:r>
          </a:p>
          <a:p>
            <a:pPr algn="l"/>
            <a:r>
              <a:rPr lang="ru-RU" sz="3000" dirty="0" smtClean="0"/>
              <a:t>Лишь совсем недавно их узнал ваш класс.</a:t>
            </a:r>
          </a:p>
          <a:p>
            <a:pPr algn="l"/>
            <a:r>
              <a:rPr lang="ru-RU" sz="3000" dirty="0" smtClean="0"/>
              <a:t>Сразу </a:t>
            </a:r>
            <a:r>
              <a:rPr lang="ru-RU" sz="3000" dirty="0" err="1" smtClean="0"/>
              <a:t>поприбавилось</a:t>
            </a:r>
            <a:r>
              <a:rPr lang="ru-RU" sz="3000" dirty="0" smtClean="0"/>
              <a:t> всем теперь мороки,</a:t>
            </a:r>
          </a:p>
          <a:p>
            <a:pPr algn="l"/>
            <a:r>
              <a:rPr lang="ru-RU" sz="3000" dirty="0" smtClean="0"/>
              <a:t>Учим, учим правила, готовимся к уроку!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pic>
        <p:nvPicPr>
          <p:cNvPr id="4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285860"/>
            <a:ext cx="4333368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14744" y="3714751"/>
            <a:ext cx="51435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Arial" charset="0"/>
                <a:cs typeface="Times New Roman" pitchFamily="18" charset="0"/>
              </a:rPr>
              <a:t>ЗАДАЧА.</a:t>
            </a:r>
            <a:r>
              <a:rPr lang="ru-RU" b="1" dirty="0" smtClean="0">
                <a:solidFill>
                  <a:srgbClr val="00CCFF"/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3366FF"/>
                </a:solidFill>
                <a:latin typeface="Arial" charset="0"/>
                <a:cs typeface="Times New Roman" pitchFamily="18" charset="0"/>
              </a:rPr>
              <a:t>Длина шага </a:t>
            </a:r>
            <a:r>
              <a:rPr lang="ru-RU" b="1" dirty="0" err="1" smtClean="0">
                <a:solidFill>
                  <a:srgbClr val="3366FF"/>
                </a:solidFill>
                <a:latin typeface="Arial" charset="0"/>
                <a:cs typeface="Times New Roman" pitchFamily="18" charset="0"/>
              </a:rPr>
              <a:t>розовой</a:t>
            </a:r>
            <a:r>
              <a:rPr lang="ru-RU" b="1" dirty="0" smtClean="0">
                <a:solidFill>
                  <a:srgbClr val="3366FF"/>
                </a:solidFill>
                <a:latin typeface="Arial" charset="0"/>
                <a:cs typeface="Times New Roman" pitchFamily="18" charset="0"/>
              </a:rPr>
              <a:t> пантеры 1 м 20 см, а длина шага</a:t>
            </a:r>
            <a:r>
              <a:rPr lang="ru-RU" sz="1600" dirty="0" smtClean="0">
                <a:latin typeface="Arial" charset="0"/>
              </a:rPr>
              <a:t> </a:t>
            </a:r>
            <a:r>
              <a:rPr lang="ru-RU" b="1" dirty="0" smtClean="0">
                <a:solidFill>
                  <a:srgbClr val="3366FF"/>
                </a:solidFill>
                <a:latin typeface="Arial" charset="0"/>
                <a:cs typeface="Times New Roman" pitchFamily="18" charset="0"/>
              </a:rPr>
              <a:t>сыщика составляет 2/3 от шага пантеры. Сравните длину шагов сыщика и пантеры. (2 балла)</a:t>
            </a:r>
            <a:endParaRPr lang="ru-RU" dirty="0">
              <a:latin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572132" y="550070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1)120 </a:t>
            </a:r>
            <a:r>
              <a:rPr lang="ru-RU" b="1" dirty="0" smtClean="0"/>
              <a:t>:</a:t>
            </a:r>
            <a:r>
              <a:rPr lang="ru-RU" dirty="0" smtClean="0"/>
              <a:t> 3   2 = 80см</a:t>
            </a:r>
          </a:p>
          <a:p>
            <a:r>
              <a:rPr lang="ru-RU" dirty="0" smtClean="0"/>
              <a:t>2) 120 – 80 = 40см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715140" y="5572140"/>
          <a:ext cx="114300" cy="114300"/>
        </p:xfrm>
        <a:graphic>
          <a:graphicData uri="http://schemas.openxmlformats.org/presentationml/2006/ole">
            <p:oleObj spid="_x0000_s25602" name="Формула" r:id="rId4" imgW="114120" imgH="1141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714356"/>
            <a:ext cx="5286412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6357950" y="478632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78 : 3     5  = 130см</a:t>
            </a:r>
            <a:endParaRPr lang="ru-RU" dirty="0"/>
          </a:p>
        </p:txBody>
      </p:sp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7143768" y="4857760"/>
          <a:ext cx="114300" cy="114300"/>
        </p:xfrm>
        <a:graphic>
          <a:graphicData uri="http://schemas.openxmlformats.org/presentationml/2006/ole">
            <p:oleObj spid="_x0000_s26628" name="Формула" r:id="rId4" imgW="114120" imgH="1141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AutoShape 4"/>
          <p:cNvSpPr>
            <a:spLocks noGrp="1" noChangeArrowheads="1"/>
          </p:cNvSpPr>
          <p:nvPr>
            <p:ph type="title"/>
          </p:nvPr>
        </p:nvSpPr>
        <p:spPr>
          <a:xfrm>
            <a:off x="971550" y="333375"/>
            <a:ext cx="7921625" cy="1571625"/>
          </a:xfrm>
          <a:gradFill rotWithShape="1">
            <a:gsLst>
              <a:gs pos="0">
                <a:srgbClr val="FFFFCC"/>
              </a:gs>
              <a:gs pos="100000">
                <a:srgbClr val="00FF00"/>
              </a:gs>
            </a:gsLst>
            <a:lin ang="5400000" scaled="1"/>
          </a:gradFill>
        </p:spPr>
        <p:txBody>
          <a:bodyPr/>
          <a:lstStyle/>
          <a:p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Обозначение дробей в </a:t>
            </a:r>
            <a:br>
              <a:rPr lang="ru-RU">
                <a:solidFill>
                  <a:srgbClr val="0000FF"/>
                </a:solidFill>
                <a:latin typeface="Times New Roman" pitchFamily="18" charset="0"/>
              </a:rPr>
            </a:br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Древнем</a:t>
            </a:r>
            <a:r>
              <a:rPr lang="ru-RU" b="0">
                <a:solidFill>
                  <a:srgbClr val="0000FF"/>
                </a:solidFill>
                <a:latin typeface="Times New Roman" pitchFamily="18" charset="0"/>
              </a:rPr>
              <a:t> </a:t>
            </a:r>
            <a:r>
              <a:rPr lang="ru-RU">
                <a:solidFill>
                  <a:srgbClr val="0000FF"/>
                </a:solidFill>
                <a:latin typeface="Times New Roman" pitchFamily="18" charset="0"/>
              </a:rPr>
              <a:t>Египте</a:t>
            </a:r>
          </a:p>
        </p:txBody>
      </p:sp>
      <p:graphicFrame>
        <p:nvGraphicFramePr>
          <p:cNvPr id="45062" name="Object 6"/>
          <p:cNvGraphicFramePr>
            <a:graphicFrameLocks noChangeAspect="1"/>
          </p:cNvGraphicFramePr>
          <p:nvPr>
            <p:ph idx="1"/>
          </p:nvPr>
        </p:nvGraphicFramePr>
        <p:xfrm>
          <a:off x="838200" y="2733675"/>
          <a:ext cx="7693025" cy="2979738"/>
        </p:xfrm>
        <a:graphic>
          <a:graphicData uri="http://schemas.openxmlformats.org/presentationml/2006/ole">
            <p:oleObj spid="_x0000_s1026" name="Visio" r:id="rId3" imgW="4193381" imgH="204216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5306" name="Object 10"/>
          <p:cNvGraphicFramePr>
            <a:graphicFrameLocks noChangeAspect="1"/>
          </p:cNvGraphicFramePr>
          <p:nvPr>
            <p:ph sz="quarter" idx="1"/>
          </p:nvPr>
        </p:nvGraphicFramePr>
        <p:xfrm>
          <a:off x="3563938" y="476250"/>
          <a:ext cx="5580062" cy="1728788"/>
        </p:xfrm>
        <a:graphic>
          <a:graphicData uri="http://schemas.openxmlformats.org/presentationml/2006/ole">
            <p:oleObj spid="_x0000_s2050" name="Visio" r:id="rId3" imgW="4906804" imgH="1257538" progId="">
              <p:embed/>
            </p:oleObj>
          </a:graphicData>
        </a:graphic>
      </p:graphicFrame>
      <p:graphicFrame>
        <p:nvGraphicFramePr>
          <p:cNvPr id="55307" name="Object 11"/>
          <p:cNvGraphicFramePr>
            <a:graphicFrameLocks noChangeAspect="1"/>
          </p:cNvGraphicFramePr>
          <p:nvPr>
            <p:ph sz="quarter" idx="2"/>
          </p:nvPr>
        </p:nvGraphicFramePr>
        <p:xfrm>
          <a:off x="0" y="1916113"/>
          <a:ext cx="6084888" cy="1943100"/>
        </p:xfrm>
        <a:graphic>
          <a:graphicData uri="http://schemas.openxmlformats.org/presentationml/2006/ole">
            <p:oleObj spid="_x0000_s2051" name="Visio" r:id="rId4" imgW="5158978" imgH="1239679" progId="">
              <p:embed/>
            </p:oleObj>
          </a:graphicData>
        </a:graphic>
      </p:graphicFrame>
      <p:graphicFrame>
        <p:nvGraphicFramePr>
          <p:cNvPr id="55310" name="Object 14"/>
          <p:cNvGraphicFramePr>
            <a:graphicFrameLocks noChangeAspect="1"/>
          </p:cNvGraphicFramePr>
          <p:nvPr>
            <p:ph sz="quarter" idx="3"/>
          </p:nvPr>
        </p:nvGraphicFramePr>
        <p:xfrm>
          <a:off x="4427538" y="3573463"/>
          <a:ext cx="4127500" cy="660400"/>
        </p:xfrm>
        <a:graphic>
          <a:graphicData uri="http://schemas.openxmlformats.org/presentationml/2006/ole">
            <p:oleObj spid="_x0000_s2052" name="Visio" r:id="rId5" imgW="3119199" imgH="371475" progId="">
              <p:embed/>
            </p:oleObj>
          </a:graphicData>
        </a:graphic>
      </p:graphicFrame>
      <p:graphicFrame>
        <p:nvGraphicFramePr>
          <p:cNvPr id="55313" name="Object 17"/>
          <p:cNvGraphicFramePr>
            <a:graphicFrameLocks noChangeAspect="1"/>
          </p:cNvGraphicFramePr>
          <p:nvPr>
            <p:ph sz="quarter" idx="4"/>
          </p:nvPr>
        </p:nvGraphicFramePr>
        <p:xfrm>
          <a:off x="1357290" y="5143512"/>
          <a:ext cx="4968875" cy="1112837"/>
        </p:xfrm>
        <a:graphic>
          <a:graphicData uri="http://schemas.openxmlformats.org/presentationml/2006/ole">
            <p:oleObj spid="_x0000_s2053" name="Visio" r:id="rId6" imgW="3838575" imgH="607695" progId="">
              <p:embed/>
            </p:oleObj>
          </a:graphicData>
        </a:graphic>
      </p:graphicFrame>
      <p:pic>
        <p:nvPicPr>
          <p:cNvPr id="55316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750" y="333375"/>
            <a:ext cx="1100138" cy="1125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317" name="Picture 2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34200" y="4919663"/>
            <a:ext cx="220980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Посчитайте  ваши баллы за работу.</a:t>
            </a:r>
          </a:p>
          <a:p>
            <a:r>
              <a:rPr lang="ru-RU" dirty="0" smtClean="0"/>
              <a:t>Переведите в оценку!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         Подведём итоги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   ДЗ   №1137 или 1138 (по выбору),</a:t>
            </a:r>
          </a:p>
          <a:p>
            <a:pPr>
              <a:buNone/>
            </a:pPr>
            <a:r>
              <a:rPr lang="ru-RU" dirty="0" smtClean="0"/>
              <a:t>             1158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«Смешанные числа. Сложение и вычитание смешанных чисел»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Закрепить сложение и вычитание смешанных чисел</a:t>
            </a:r>
          </a:p>
          <a:p>
            <a:r>
              <a:rPr lang="ru-RU" dirty="0" smtClean="0"/>
              <a:t>Применять в решении уравнений, задач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i="1" dirty="0" smtClean="0"/>
              <a:t> Устный счёт</a:t>
            </a:r>
            <a:endParaRPr lang="ru-RU" sz="4000" i="1" dirty="0"/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571612"/>
            <a:ext cx="1051560" cy="608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643050"/>
            <a:ext cx="406400" cy="52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285992"/>
            <a:ext cx="1074737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2285992"/>
            <a:ext cx="50800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472" y="3000372"/>
            <a:ext cx="8731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571604" y="3000372"/>
            <a:ext cx="247650" cy="44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6" name="Picture 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3786190"/>
            <a:ext cx="69532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7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428728" y="3786190"/>
            <a:ext cx="357187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8" name="Picture 1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857620" y="1857364"/>
            <a:ext cx="1074737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9" name="Picture 11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000628" y="1928802"/>
            <a:ext cx="36988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0" name="Picture 1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29058" y="2643182"/>
            <a:ext cx="685800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1" name="Picture 1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786314" y="2643182"/>
            <a:ext cx="1778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2" name="Picture 14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57620" y="3143248"/>
            <a:ext cx="75882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3" name="Picture 15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714876" y="3143248"/>
            <a:ext cx="292100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4" name="Picture 16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857620" y="3786190"/>
            <a:ext cx="909637" cy="53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45" name="Picture 17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857752" y="3786190"/>
            <a:ext cx="4572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5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5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25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2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25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5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5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225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 flipV="1">
            <a:off x="539750" y="2781300"/>
            <a:ext cx="3887788" cy="8636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>
          <a:xfrm>
            <a:off x="5940425" y="4941888"/>
            <a:ext cx="2447925" cy="125571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6626" name="Picture 2" descr="Картинка 19 из 1476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3238"/>
            <a:ext cx="5006975" cy="332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8" name="Picture 4" descr="Картинка 2 из 1476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6925" y="3479800"/>
            <a:ext cx="4537075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048007" y="476672"/>
            <a:ext cx="5044273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cs typeface="+mn-cs"/>
              </a:rPr>
              <a:t>Биатлон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Картинка 65 из 11481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42852"/>
            <a:ext cx="8715436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2051050" y="4005263"/>
            <a:ext cx="2952750" cy="792162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4284663" y="5445125"/>
            <a:ext cx="935037" cy="681038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                </a:t>
            </a:r>
          </a:p>
        </p:txBody>
      </p:sp>
      <p:pic>
        <p:nvPicPr>
          <p:cNvPr id="17410" name="Picture 2" descr="Картинка 241 из 455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214423"/>
            <a:ext cx="8286808" cy="53832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260648"/>
            <a:ext cx="8964487" cy="9233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Стадион для биатлона</a:t>
            </a:r>
          </a:p>
        </p:txBody>
      </p:sp>
    </p:spTree>
  </p:cSld>
  <p:clrMapOvr>
    <a:masterClrMapping/>
  </p:clrMapOvr>
  <p:transition advClick="0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школьную библиотеку привезли 200 учебников. Учебники  для  5 класса  составляют     всех учебников. Сколько учебников  для  6  класса  привезли  в  библиотеку?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3000364" y="2214554"/>
          <a:ext cx="266700" cy="558800"/>
        </p:xfrm>
        <a:graphic>
          <a:graphicData uri="http://schemas.openxmlformats.org/presentationml/2006/ole">
            <p:oleObj spid="_x0000_s4098" name="Формула" r:id="rId4" imgW="266400" imgH="55872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2019109"/>
          </a:xfrm>
        </p:spPr>
        <p:txBody>
          <a:bodyPr>
            <a:normAutofit/>
          </a:bodyPr>
          <a:lstStyle/>
          <a:p>
            <a:r>
              <a:rPr lang="ru-RU" dirty="0" smtClean="0"/>
              <a:t>1.За два  дня  было скошено      поля, причём  в  первый день скошено      поля. Какую часть поля скосили за второй день?</a:t>
            </a:r>
          </a:p>
          <a:p>
            <a:r>
              <a:rPr lang="ru-RU" dirty="0" smtClean="0"/>
              <a:t>( 1 балл)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          Аукцион задач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6072198" y="1357298"/>
          <a:ext cx="177800" cy="558800"/>
        </p:xfrm>
        <a:graphic>
          <a:graphicData uri="http://schemas.openxmlformats.org/presentationml/2006/ole">
            <p:oleObj spid="_x0000_s24578" name="Формула" r:id="rId3" imgW="177480" imgH="55872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6786578" y="1857364"/>
          <a:ext cx="177800" cy="558800"/>
        </p:xfrm>
        <a:graphic>
          <a:graphicData uri="http://schemas.openxmlformats.org/presentationml/2006/ole">
            <p:oleObj spid="_x0000_s24580" name="Формула" r:id="rId4" imgW="177480" imgH="558720" progId="Equation.3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143372" y="4929198"/>
            <a:ext cx="37147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7/9  - 5/9 = </a:t>
            </a:r>
            <a:r>
              <a:rPr lang="ru-RU" sz="2000" b="1" dirty="0" smtClean="0"/>
              <a:t>2/9 поля</a:t>
            </a:r>
            <a:endParaRPr lang="ru-RU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3" grpId="0"/>
      <p:bldP spid="7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624</TotalTime>
  <Words>190</Words>
  <Application>Microsoft Office PowerPoint</Application>
  <PresentationFormat>Экран (4:3)</PresentationFormat>
  <Paragraphs>28</Paragraphs>
  <Slides>15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Открытая</vt:lpstr>
      <vt:lpstr>Формула</vt:lpstr>
      <vt:lpstr>Visio</vt:lpstr>
      <vt:lpstr>Слайд 1</vt:lpstr>
      <vt:lpstr> «Смешанные числа. Сложение и вычитание смешанных чисел»</vt:lpstr>
      <vt:lpstr>Цель</vt:lpstr>
      <vt:lpstr> Устный счёт</vt:lpstr>
      <vt:lpstr>Слайд 5</vt:lpstr>
      <vt:lpstr>Слайд 6</vt:lpstr>
      <vt:lpstr>Слайд 7</vt:lpstr>
      <vt:lpstr>Слайд 8</vt:lpstr>
      <vt:lpstr>           Аукцион задач</vt:lpstr>
      <vt:lpstr>Слайд 10</vt:lpstr>
      <vt:lpstr>Слайд 11</vt:lpstr>
      <vt:lpstr>Обозначение дробей в  Древнем Египте</vt:lpstr>
      <vt:lpstr>Слайд 13</vt:lpstr>
      <vt:lpstr>         Подведём итоги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Обобщающий урок  «Обыкновенные дроби»</dc:title>
  <dc:creator>2</dc:creator>
  <cp:lastModifiedBy>Admin</cp:lastModifiedBy>
  <cp:revision>31</cp:revision>
  <dcterms:created xsi:type="dcterms:W3CDTF">2014-02-03T07:06:51Z</dcterms:created>
  <dcterms:modified xsi:type="dcterms:W3CDTF">2014-02-05T05:45:03Z</dcterms:modified>
</cp:coreProperties>
</file>