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90" r:id="rId2"/>
    <p:sldId id="312" r:id="rId3"/>
    <p:sldId id="314" r:id="rId4"/>
    <p:sldId id="320" r:id="rId5"/>
    <p:sldId id="315" r:id="rId6"/>
    <p:sldId id="321" r:id="rId7"/>
    <p:sldId id="322" r:id="rId8"/>
    <p:sldId id="268" r:id="rId9"/>
    <p:sldId id="276" r:id="rId10"/>
    <p:sldId id="269" r:id="rId11"/>
    <p:sldId id="270" r:id="rId12"/>
    <p:sldId id="277" r:id="rId13"/>
    <p:sldId id="278" r:id="rId14"/>
    <p:sldId id="282" r:id="rId15"/>
    <p:sldId id="283" r:id="rId16"/>
    <p:sldId id="302" r:id="rId17"/>
    <p:sldId id="32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4800" b="1" i="1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79" autoAdjust="0"/>
    <p:restoredTop sz="94646" autoAdjust="0"/>
  </p:normalViewPr>
  <p:slideViewPr>
    <p:cSldViewPr>
      <p:cViewPr varScale="1">
        <p:scale>
          <a:sx n="64" d="100"/>
          <a:sy n="64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759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759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DA2A9-DFC6-4D3C-956E-3E28ADB94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114B-C214-40B6-94F8-2F3752870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77104-B692-4D60-B5B8-3723CB017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3A965-274E-4A6B-832A-93B9CEB96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64BC-D3A1-42D4-84E2-8EBDC7F8F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FF38-2F20-430C-BB21-BA1638F8C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Media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C9EC-8BC0-4410-8075-1A9F3F982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A47D-79D6-43F2-9345-544591DE3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60B6-F8DC-4D4E-986B-2DFADBCCB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1E9BB-E849-4AFD-AD0F-1646EC88D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4DDFD-F262-403A-B066-2237A27BB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3D21-7932-46F7-9393-C98AEDA5E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4D42D-DFFD-43B0-9ECF-087AAFD6D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F5ACC-929D-4183-B06B-244E25F3B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B55CC-41C3-4D47-AF93-9FA6C8A1F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 bright="-10000" contrast="-7000"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1ACD94EC-C384-4BA1-A3C6-B95FF318A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656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56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56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56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57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657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57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657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657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5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6600" b="1" i="1" dirty="0" smtClean="0"/>
              <a:t>Вторая мировая война</a:t>
            </a:r>
          </a:p>
        </p:txBody>
      </p:sp>
      <p:pic>
        <p:nvPicPr>
          <p:cNvPr id="6" name="Содержимое 8" descr="61200735.jpg"/>
          <p:cNvPicPr>
            <a:picLocks noChangeAspect="1"/>
          </p:cNvPicPr>
          <p:nvPr/>
        </p:nvPicPr>
        <p:blipFill>
          <a:blip r:embed="rId2"/>
          <a:srcRect b="4912"/>
          <a:stretch>
            <a:fillRect/>
          </a:stretch>
        </p:blipFill>
        <p:spPr bwMode="auto">
          <a:xfrm>
            <a:off x="5143500" y="2071688"/>
            <a:ext cx="40005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5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4572000"/>
            <a:ext cx="8464550" cy="173831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28 ноября – 1 декабря 1943 г. – Тегеранская конференция глав правительств США, СССР и Англии (обсуждение вопросов послевоенного устройства мира, координация действий на 1944 г., определение даты и места открытия Второго фронта; согласие СССР вступить в войну против Японии после окончания войны в Европе.</a:t>
            </a:r>
          </a:p>
          <a:p>
            <a:pPr eaLnBrk="1" hangingPunct="1">
              <a:defRPr/>
            </a:pPr>
            <a:endParaRPr lang="ru-RU" sz="2400" dirty="0" smtClean="0"/>
          </a:p>
        </p:txBody>
      </p:sp>
      <p:pic>
        <p:nvPicPr>
          <p:cNvPr id="35843" name="Содержимое 8" descr="imgB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63" y="214313"/>
            <a:ext cx="5857875" cy="4237037"/>
          </a:xfrm>
        </p:spPr>
      </p:pic>
    </p:spTree>
  </p:cSld>
  <p:clrMapOvr>
    <a:masterClrMapping/>
  </p:clrMapOvr>
  <p:transition advClick="0" advTm="6000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4535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i="1" dirty="0" smtClean="0"/>
              <a:t>Заключительный этап войны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600" b="1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3000" dirty="0" smtClean="0"/>
              <a:t>Начало 1944 г. – наступление советской армии под Ленинградом, на Правобережной Украине. Летом был нанесен удар по финской армии на Карельском перешейке. Перемирие с Финляндией 19 сентября 1944 г..</a:t>
            </a:r>
          </a:p>
        </p:txBody>
      </p:sp>
    </p:spTree>
  </p:cSld>
  <p:clrMapOvr>
    <a:masterClrMapping/>
  </p:clrMapOvr>
  <p:transition advTm="700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6 июня 1944 г. – высадка войск союзников в Северной Франции. Открытие Второго фронта.</a:t>
            </a:r>
          </a:p>
          <a:p>
            <a:pPr eaLnBrk="1" hangingPunct="1">
              <a:defRPr/>
            </a:pPr>
            <a:r>
              <a:rPr lang="ru-RU" smtClean="0"/>
              <a:t>Июль 1944 г. – операция «Багратион» на Белорусском направлении (освобождение почти всей территории СССР).</a:t>
            </a:r>
          </a:p>
          <a:p>
            <a:pPr eaLnBrk="1" hangingPunct="1">
              <a:defRPr/>
            </a:pPr>
            <a:r>
              <a:rPr lang="ru-RU" smtClean="0"/>
              <a:t>Конец 1944 г. – освобождение Франции.</a:t>
            </a:r>
          </a:p>
        </p:txBody>
      </p:sp>
    </p:spTree>
  </p:cSld>
  <p:clrMapOvr>
    <a:masterClrMapping/>
  </p:clrMapOvr>
  <p:transition advClick="0" advTm="6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000" smtClean="0"/>
              <a:t>Декабрь 1944 г. – положение Германии стало катастрофическим. Войска союзников стояли у ее границ. В декабре 1944 г. немецкое командование организовало последний контрудар против союзников в Арденнах</a:t>
            </a:r>
            <a:r>
              <a:rPr lang="ru-RU" sz="2800" smtClean="0"/>
              <a:t>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229600" cy="1525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12 января 1945 г. – начало наступления советских войск на всем протяжении советско-германского фронта.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</p:txBody>
      </p:sp>
      <p:pic>
        <p:nvPicPr>
          <p:cNvPr id="39939" name="Рисунок 6" descr="170024649_tonnel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2357438"/>
            <a:ext cx="38560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Box 7"/>
          <p:cNvSpPr txBox="1">
            <a:spLocks noChangeArrowheads="1"/>
          </p:cNvSpPr>
          <p:nvPr/>
        </p:nvSpPr>
        <p:spPr bwMode="auto">
          <a:xfrm>
            <a:off x="500063" y="1500188"/>
            <a:ext cx="45005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0" i="0"/>
              <a:t>4 – 11 февраля 1945 г. – Крымская конференция глав правительств СССР, США и Англии (было решено добиваться капитуляции Германии с ее последующей оккупацией; окончательное признание новых границ СССР на Западе; подтверждение правительства СССР о вступлении в войну с Японией через два – три месяца после окончания войны в Европе).</a:t>
            </a:r>
          </a:p>
          <a:p>
            <a:endParaRPr lang="ru-RU" sz="2400"/>
          </a:p>
        </p:txBody>
      </p:sp>
    </p:spTree>
  </p:cSld>
  <p:clrMapOvr>
    <a:masterClrMapping/>
  </p:clrMapOvr>
  <p:transition advClick="0" advTm="600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692150"/>
            <a:ext cx="4038600" cy="489743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/>
              <a:t>16 апреля 1945 г. – начало Берлинской операции советских войск. 2 мая 1945 г. Берлин был взят.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3600" smtClean="0"/>
          </a:p>
        </p:txBody>
      </p:sp>
      <p:pic>
        <p:nvPicPr>
          <p:cNvPr id="40963" name="Picture 8" descr="war2_09-ziz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836613"/>
            <a:ext cx="3527425" cy="4625975"/>
          </a:xfrm>
          <a:noFill/>
        </p:spPr>
      </p:pic>
    </p:spTree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965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8 – 9 мая 1945 г. – подписание в </a:t>
            </a:r>
            <a:r>
              <a:rPr lang="ru-RU" dirty="0" err="1" smtClean="0"/>
              <a:t>Карлхорсте</a:t>
            </a:r>
            <a:r>
              <a:rPr lang="ru-RU" dirty="0" smtClean="0"/>
              <a:t> (пригород Берлина) акта о безоговорочной капитуляции фашистской Германии.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" y="0"/>
            <a:ext cx="9138296" cy="6858000"/>
          </a:xfrm>
          <a:prstGeom prst="rect">
            <a:avLst/>
          </a:prstGeom>
        </p:spPr>
      </p:pic>
    </p:spTree>
  </p:cSld>
  <p:clrMapOvr>
    <a:masterClrMapping/>
  </p:clrMapOvr>
  <p:transition spd="med" advClick="0" advTm="6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dirty="0" smtClean="0"/>
              <a:t>Начальный этап войны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2214562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FFC000"/>
                </a:solidFill>
              </a:rPr>
              <a:t>1 сентября</a:t>
            </a:r>
            <a:r>
              <a:rPr lang="ru-RU" sz="2000" dirty="0" smtClean="0"/>
              <a:t> в 4 часа 45 минут прибывший в Данциг с дружеским визитом и с воодушевлением встреченный местным населением немецкий учебный корабль — устаревший броненосец «Шлезвиг-Гольштейн», открывает огонь по польским укреплениям на Вестерплатте. Вооружённые силы Германии вторгаются в Польшу. В боевых действиях на стороне Германии принимают участие войска Словакии.</a:t>
            </a:r>
          </a:p>
        </p:txBody>
      </p:sp>
      <p:pic>
        <p:nvPicPr>
          <p:cNvPr id="23556" name="Рисунок 3" descr="westerplatte2yb_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3500438"/>
            <a:ext cx="4429125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000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dirty="0" smtClean="0"/>
              <a:t>Начало  войны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Ранним воскресным утром, </a:t>
            </a:r>
            <a:r>
              <a:rPr lang="ru-RU" dirty="0" smtClean="0">
                <a:solidFill>
                  <a:srgbClr val="FFC000"/>
                </a:solidFill>
              </a:rPr>
              <a:t>22 июня 1941 </a:t>
            </a:r>
            <a:r>
              <a:rPr lang="ru-RU" dirty="0" smtClean="0"/>
              <a:t>года, Германия при поддержке своих союзников — Италии, Венгрии, Румынии, Финляндии и Словакии — внезапно и без предупреждения</a:t>
            </a:r>
            <a:r>
              <a:rPr lang="ru-RU" baseline="30000" dirty="0" smtClean="0"/>
              <a:t> </a:t>
            </a:r>
            <a:r>
              <a:rPr lang="ru-RU" dirty="0" smtClean="0"/>
              <a:t>напала на СССР. Началась советско-германская война, в советской и российской историографии именуемая </a:t>
            </a:r>
            <a:r>
              <a:rPr lang="ru-RU" u="sng" dirty="0" smtClean="0"/>
              <a:t>Великой Отечественной войной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advTm="6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Уже в первый день немецкая авиация разбомбила 66 аэродромов и уничтожила 1200 самолетов, до лета 1943 г. завоевав господство в воздухе.</a:t>
            </a:r>
          </a:p>
          <a:p>
            <a:pPr eaLnBrk="1" hangingPunct="1">
              <a:defRPr/>
            </a:pPr>
            <a:r>
              <a:rPr lang="ru-RU" sz="2800" dirty="0" smtClean="0"/>
              <a:t> 29 июня 1941 г. в стране введено военное положение и объявлена всеобщая мобилизация.</a:t>
            </a:r>
          </a:p>
        </p:txBody>
      </p:sp>
      <p:pic>
        <p:nvPicPr>
          <p:cNvPr id="28676" name="Рисунок 3" descr="1265256555_27155091-7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714500"/>
            <a:ext cx="29051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dirty="0" smtClean="0"/>
              <a:t>Начальный этап войны</a:t>
            </a: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К концу первой декады июля немецкие войска захватывают </a:t>
            </a:r>
            <a:r>
              <a:rPr lang="ru-RU" sz="2800" dirty="0" smtClean="0">
                <a:solidFill>
                  <a:srgbClr val="FFC000"/>
                </a:solidFill>
              </a:rPr>
              <a:t>Латвию, Литву, Белоруссию, </a:t>
            </a:r>
            <a:r>
              <a:rPr lang="ru-RU" sz="2800" dirty="0" smtClean="0"/>
              <a:t>значительную  часть </a:t>
            </a:r>
            <a:r>
              <a:rPr lang="ru-RU" sz="2800" dirty="0" smtClean="0">
                <a:solidFill>
                  <a:srgbClr val="FFC000"/>
                </a:solidFill>
              </a:rPr>
              <a:t>Украины, Молдавии и Эстонии. </a:t>
            </a:r>
            <a:r>
              <a:rPr lang="ru-RU" sz="2800" dirty="0" smtClean="0"/>
              <a:t>Основные силы советского Западного фронта разгромлены в </a:t>
            </a:r>
            <a:r>
              <a:rPr lang="ru-RU" sz="2800" u="sng" dirty="0" smtClean="0"/>
              <a:t> </a:t>
            </a:r>
            <a:r>
              <a:rPr lang="ru-RU" sz="2800" u="sng" dirty="0" err="1" smtClean="0">
                <a:solidFill>
                  <a:srgbClr val="FFC000"/>
                </a:solidFill>
              </a:rPr>
              <a:t>Белостокско-Минском</a:t>
            </a:r>
            <a:r>
              <a:rPr lang="ru-RU" sz="2800" u="sng" dirty="0" smtClean="0">
                <a:solidFill>
                  <a:srgbClr val="FFC000"/>
                </a:solidFill>
              </a:rPr>
              <a:t> сражении</a:t>
            </a:r>
            <a:r>
              <a:rPr lang="ru-RU" sz="2800" dirty="0" smtClean="0"/>
              <a:t>.</a:t>
            </a:r>
          </a:p>
          <a:p>
            <a:pPr eaLnBrk="1" hangingPunct="1">
              <a:defRPr/>
            </a:pPr>
            <a:r>
              <a:rPr lang="ru-RU" sz="2800" dirty="0" smtClean="0"/>
              <a:t>Советский Северо-Западный фронт потерпел поражение в приграничном сражении и отброшен.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 advTm="7000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643438"/>
            <a:ext cx="8229600" cy="242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 Ленинграду в середине июля 1941 г. Не достиг цели и удар финской армии с севера. Большую роль в борьбе за Ленинград сыграли упорные бои в Прибалтике и героическая защита полуострова Ханко.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 </a:t>
            </a:r>
          </a:p>
        </p:txBody>
      </p:sp>
      <p:pic>
        <p:nvPicPr>
          <p:cNvPr id="31747" name="Рисунок 3" descr="1240404747_33ac3dfa145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642938"/>
            <a:ext cx="4953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88" y="214313"/>
            <a:ext cx="3500437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третьем стратегическом направлении своего наступления - ленинградском - фашистские захватчики также не смогли осуществить поставленные цели. Наступление германской армии было остановлено на дальних подступах к</a:t>
            </a:r>
          </a:p>
        </p:txBody>
      </p:sp>
    </p:spTree>
  </p:cSld>
  <p:clrMapOvr>
    <a:masterClrMapping/>
  </p:clrMapOvr>
  <p:transition advClick="0" advTm="6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5072062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 </a:t>
            </a:r>
            <a:r>
              <a:rPr lang="ru-RU" sz="2400" dirty="0" smtClean="0"/>
              <a:t>В декабре 1941 г. советские войска нанесли противнику удар под Тихвином, освободили его и сохранили для Ленинграда единственную коммуникацию - через Ладожское озеро. По решению ЦК партии и Советского правительства здесь была проложена ледовая "дорога жизни". По ней в город доставлялись продовольствие и необходимые грузы. Из осажденного Ленинграда было вывезено около 550 тыс. человек и оборудование для военной промышленности.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32771" name="Рисунок 4" descr="426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428625"/>
            <a:ext cx="37274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000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20713"/>
            <a:ext cx="4608512" cy="25225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600" dirty="0" smtClean="0"/>
              <a:t>Коренной перелом на советско-германском фронте – Сталинградская битва (17 июля 1942 – 2 февраля 1943); битва на Курской дуге (5июля – 23 августа 1943).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600" dirty="0" smtClean="0"/>
          </a:p>
        </p:txBody>
      </p:sp>
      <p:pic>
        <p:nvPicPr>
          <p:cNvPr id="46084" name="Picture 4" descr="b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14938" y="428625"/>
            <a:ext cx="3048000" cy="2284413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571500" y="2714625"/>
            <a:ext cx="7500938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Курская битва занимает в Великой Отечественной войне особое место. Она продолжалась 50 дней и ночей, с 5 июля по 23 августа 1943 г. По своему ожесточению и упорству борьбы эта битва не имеет себе равных.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3797" name="Рисунок 8" descr="kyrskaya-bitva-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286250"/>
            <a:ext cx="3448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Рисунок 9" descr="kyrskaya-bitva-6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5" y="4214813"/>
            <a:ext cx="30575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7858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24 – 25 июля 1943 г. – крах фашистского режима Муссолини. Выход Италии из тройственного пакта и объявление войны Германии правительством </a:t>
            </a:r>
            <a:r>
              <a:rPr lang="ru-RU" dirty="0" err="1" smtClean="0"/>
              <a:t>Бадольо</a:t>
            </a:r>
            <a:r>
              <a:rPr lang="ru-RU" dirty="0" smtClean="0"/>
              <a:t>.</a:t>
            </a:r>
          </a:p>
        </p:txBody>
      </p:sp>
      <p:pic>
        <p:nvPicPr>
          <p:cNvPr id="34819" name="Рисунок 6" descr="193416837_tonnel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000375"/>
            <a:ext cx="314325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7"/>
          <p:cNvSpPr txBox="1">
            <a:spLocks noChangeArrowheads="1"/>
          </p:cNvSpPr>
          <p:nvPr/>
        </p:nvSpPr>
        <p:spPr bwMode="auto">
          <a:xfrm>
            <a:off x="1071563" y="5857875"/>
            <a:ext cx="2571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Муссолини</a:t>
            </a:r>
          </a:p>
        </p:txBody>
      </p:sp>
      <p:pic>
        <p:nvPicPr>
          <p:cNvPr id="34821" name="Рисунок 8" descr="280px-Pietro_Badoglio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2928938"/>
            <a:ext cx="20002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TextBox 10"/>
          <p:cNvSpPr txBox="1">
            <a:spLocks noChangeArrowheads="1"/>
          </p:cNvSpPr>
          <p:nvPr/>
        </p:nvSpPr>
        <p:spPr bwMode="auto">
          <a:xfrm>
            <a:off x="5072063" y="5786438"/>
            <a:ext cx="257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Бадольо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1235</TotalTime>
  <Words>553</Words>
  <Application>Microsoft PowerPoint</Application>
  <PresentationFormat>Экран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Течение</vt:lpstr>
      <vt:lpstr>Слайд 1</vt:lpstr>
      <vt:lpstr>Начальный этап войны</vt:lpstr>
      <vt:lpstr>Начало  войны</vt:lpstr>
      <vt:lpstr>Слайд 4</vt:lpstr>
      <vt:lpstr>Начальный этап войны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УрГПУ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Вторая мировая война в презентации</dc:title>
  <dc:subject>презентация вторая мировая война</dc:subject>
  <dc:creator>Инна Манчак</dc:creator>
  <cp:keywords>презентации по истории</cp:keywords>
  <cp:lastModifiedBy>User</cp:lastModifiedBy>
  <cp:revision>50</cp:revision>
  <dcterms:created xsi:type="dcterms:W3CDTF">2006-05-22T14:29:53Z</dcterms:created>
  <dcterms:modified xsi:type="dcterms:W3CDTF">2015-05-05T09:33:34Z</dcterms:modified>
  <cp:category>история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00080006200000000000010250800207f3000400038000</vt:lpwstr>
  </property>
</Properties>
</file>