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7" r:id="rId2"/>
    <p:sldId id="258" r:id="rId3"/>
    <p:sldId id="259" r:id="rId4"/>
    <p:sldId id="261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05" autoAdjust="0"/>
  </p:normalViewPr>
  <p:slideViewPr>
    <p:cSldViewPr>
      <p:cViewPr varScale="1">
        <p:scale>
          <a:sx n="64" d="100"/>
          <a:sy n="64" d="100"/>
        </p:scale>
        <p:origin x="-7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9DEC4-A6D0-49E0-A5D0-9E03453D273E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E7E83-04CD-4020-93FF-730B93CD30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43308-82BC-421F-B0AF-72D82DC21D07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B94851-AF46-43C9-B7A1-14DDA2709C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43308-82BC-421F-B0AF-72D82DC21D07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B94851-AF46-43C9-B7A1-14DDA2709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43308-82BC-421F-B0AF-72D82DC21D07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B94851-AF46-43C9-B7A1-14DDA2709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43308-82BC-421F-B0AF-72D82DC21D07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B94851-AF46-43C9-B7A1-14DDA2709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43308-82BC-421F-B0AF-72D82DC21D07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B94851-AF46-43C9-B7A1-14DDA2709C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43308-82BC-421F-B0AF-72D82DC21D07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B94851-AF46-43C9-B7A1-14DDA2709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43308-82BC-421F-B0AF-72D82DC21D07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B94851-AF46-43C9-B7A1-14DDA2709C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43308-82BC-421F-B0AF-72D82DC21D07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B94851-AF46-43C9-B7A1-14DDA2709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43308-82BC-421F-B0AF-72D82DC21D07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B94851-AF46-43C9-B7A1-14DDA2709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E43308-82BC-421F-B0AF-72D82DC21D07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4B94851-AF46-43C9-B7A1-14DDA2709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6E43308-82BC-421F-B0AF-72D82DC21D07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4B94851-AF46-43C9-B7A1-14DDA2709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6E43308-82BC-421F-B0AF-72D82DC21D07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4B94851-AF46-43C9-B7A1-14DDA2709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?title=%D0%A5%D1%80%D0%BE%D0%BD%D0%B8%D0%BA%D0%B0_%D0%92%D0%B5%D0%BB%D0%B8%D0%BA%D0%BE%D0%B9_%D0%9E%D1%82%D0%B5%D1%87%D0%B5%D1%81%D1%82%D0%B2%D0%B5%D0%BD%D0%BD%D0%BE%D0%B9_%D0%B2%D0%BE%D0%B9%D0%BD%D1%8B/%D0%9C%D0%B0%D0%B9_1945_%D0%B3%D0%BE%D0%B4%D0%B0" TargetMode="External"/><Relationship Id="rId13" Type="http://schemas.openxmlformats.org/officeDocument/2006/relationships/hyperlink" Target="https://ru.wikipedia.org/wiki/%D0%93%D0%B4%D1%8B%D0%BD%D1%8F" TargetMode="External"/><Relationship Id="rId3" Type="http://schemas.openxmlformats.org/officeDocument/2006/relationships/hyperlink" Target="https://ru.wikipedia.org/wiki/%D0%9F%D1%80%D0%B0%D0%B6%D1%81%D0%BA%D0%B0%D1%8F_%D0%BE%D0%BF%D0%B5%D1%80%D0%B0%D1%86%D0%B8%D1%8F_(1945)" TargetMode="External"/><Relationship Id="rId7" Type="http://schemas.openxmlformats.org/officeDocument/2006/relationships/hyperlink" Target="https://ru.wikipedia.org/wiki/53-%D1%8F_%D0%B0%D1%80%D0%BC%D0%B8%D1%8F_(%D0%A1%D0%A1%D0%A1%D0%A0)" TargetMode="External"/><Relationship Id="rId12" Type="http://schemas.openxmlformats.org/officeDocument/2006/relationships/hyperlink" Target="https://ru.wikipedia.org/wiki/%D0%A5%D0%B5%D0%BB%D1%8C%D1%81%D0%BA%D0%B0%D1%8F_%D0%BA%D0%BE%D1%81%D0%B0" TargetMode="External"/><Relationship Id="rId2" Type="http://schemas.openxmlformats.org/officeDocument/2006/relationships/hyperlink" Target="https://ru.wikipedia.org/wiki/9_%D0%BC%D0%B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2-%D0%B9_%D0%A3%D0%BA%D1%80%D0%B0%D0%B8%D0%BD%D1%81%D0%BA%D0%B8%D0%B9_%D1%84%D1%80%D0%BE%D0%BD%D1%82" TargetMode="External"/><Relationship Id="rId11" Type="http://schemas.openxmlformats.org/officeDocument/2006/relationships/hyperlink" Target="https://ru.wikipedia.org/wiki/%D0%93%D0%B4%D0%B0%D0%BD%D1%8C%D1%81%D0%BA" TargetMode="External"/><Relationship Id="rId5" Type="http://schemas.openxmlformats.org/officeDocument/2006/relationships/hyperlink" Target="https://ru.wikipedia.org/wiki/6-%D1%8F_%D0%B3%D0%B2%D0%B0%D1%80%D0%B4%D0%B5%D0%B9%D1%81%D0%BA%D0%B0%D1%8F_%D1%82%D0%B0%D0%BD%D0%BA%D0%BE%D0%B2%D0%B0%D1%8F_%D0%B0%D1%80%D0%BC%D0%B8%D1%8F" TargetMode="External"/><Relationship Id="rId10" Type="http://schemas.openxmlformats.org/officeDocument/2006/relationships/hyperlink" Target="https://ru.wikipedia.org/wiki/%D0%92%D0%B8%D1%81%D0%BB%D0%B0" TargetMode="External"/><Relationship Id="rId4" Type="http://schemas.openxmlformats.org/officeDocument/2006/relationships/hyperlink" Target="https://ru.wikipedia.org/wiki/4-%D0%B9_%D0%A3%D0%BA%D1%80%D0%B0%D0%B8%D0%BD%D1%81%D0%BA%D0%B8%D0%B9_%D1%84%D1%80%D0%BE%D0%BD%D1%82" TargetMode="External"/><Relationship Id="rId9" Type="http://schemas.openxmlformats.org/officeDocument/2006/relationships/hyperlink" Target="https://ru.wikipedia.org/wiki/%D0%A1%D0%BE%D0%B2%D0%B8%D0%BD%D1%84%D0%BE%D1%80%D0%BC%D0%B1%D1%8E%D1%80%D0%B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9 Мая День Победы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1941-1945</a:t>
            </a:r>
            <a:endParaRPr lang="ru-RU" dirty="0"/>
          </a:p>
        </p:txBody>
      </p:sp>
      <p:pic>
        <p:nvPicPr>
          <p:cNvPr id="4" name="Содержимое 3" descr="1322158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6314" y="2337016"/>
            <a:ext cx="4628572" cy="346666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Помним наших защитников </a:t>
            </a:r>
            <a:endParaRPr lang="ru-RU" dirty="0"/>
          </a:p>
        </p:txBody>
      </p:sp>
      <p:pic>
        <p:nvPicPr>
          <p:cNvPr id="4" name="Содержимое 3" descr="9  ма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428736"/>
            <a:ext cx="3130024" cy="2809876"/>
          </a:xfr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428868"/>
            <a:ext cx="2628900" cy="2714644"/>
          </a:xfrm>
          <a:prstGeom prst="rect">
            <a:avLst/>
          </a:prstGeom>
        </p:spPr>
      </p:pic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4714884"/>
            <a:ext cx="3143272" cy="1743075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Рисунки детей </a:t>
            </a:r>
            <a:endParaRPr lang="ru-RU" dirty="0"/>
          </a:p>
        </p:txBody>
      </p:sp>
      <p:pic>
        <p:nvPicPr>
          <p:cNvPr id="4" name="Содержимое 3" descr="images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357298"/>
            <a:ext cx="2466975" cy="1847850"/>
          </a:xfrm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500438"/>
            <a:ext cx="7715304" cy="2905139"/>
          </a:xfrm>
          <a:prstGeom prst="rect">
            <a:avLst/>
          </a:prstGeom>
        </p:spPr>
      </p:pic>
      <p:pic>
        <p:nvPicPr>
          <p:cNvPr id="6" name="Рисунок 5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1428736"/>
            <a:ext cx="3500462" cy="172402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 smtClean="0">
                <a:hlinkClick r:id="rId2" tooltip="9 мая"/>
              </a:rPr>
              <a:t>9 мая</a:t>
            </a:r>
            <a:r>
              <a:rPr lang="ru-RU" dirty="0" smtClean="0"/>
              <a:t> десант морской пехоты Краснознамённого Балтийского флота высадился на принадлежащем Дании острове </a:t>
            </a:r>
            <a:r>
              <a:rPr lang="ru-RU" dirty="0" err="1" smtClean="0"/>
              <a:t>Борнхольм</a:t>
            </a:r>
            <a:r>
              <a:rPr lang="ru-RU" dirty="0" smtClean="0"/>
              <a:t> и пленил размещённый там немецкий гарнизон.</a:t>
            </a:r>
          </a:p>
          <a:p>
            <a:r>
              <a:rPr lang="ru-RU" b="1" dirty="0" smtClean="0">
                <a:hlinkClick r:id="rId3" tooltip="Пражская операция (1945)"/>
              </a:rPr>
              <a:t>Пражская операция (1945)</a:t>
            </a:r>
            <a:r>
              <a:rPr lang="ru-RU" b="1" dirty="0" smtClean="0"/>
              <a:t>.</a:t>
            </a:r>
            <a:r>
              <a:rPr lang="ru-RU" dirty="0" smtClean="0"/>
              <a:t> В ночь на 9 мая танковые армии 1-го Украинского фронта совершили стремительный 80-километровый марш. В 2 часа 30 минут утра первыми в Прагу ворвались с северо-запада танки 10-го гвардейского уральского добровольческого корпуса Е. Е. Белова 4-й гвардейской танковой армии. Вслед за ними с севера в Прагу вступили танкисты 9-го </a:t>
            </a:r>
            <a:r>
              <a:rPr lang="ru-RU" dirty="0" err="1" smtClean="0"/>
              <a:t>мехкорпуса</a:t>
            </a:r>
            <a:r>
              <a:rPr lang="ru-RU" dirty="0" smtClean="0"/>
              <a:t> И. П. Сухова 3-й гвардейской танковой армии. Через несколько часов на пражских окраинах появились передовые части 13-й и 3-й гвардейской общевойсковых армий. Войска 5-й гвардейской армии своими главными силами ликвидировали группировку врага северо-восточнее Праги, и её передовой отряд тоже вышел на северную окраину Праги. К десяти утра Прага была полностью занята и очищена от противника войсками 1-го Украинского фронта.</a:t>
            </a:r>
          </a:p>
          <a:p>
            <a:r>
              <a:rPr lang="ru-RU" dirty="0" smtClean="0"/>
              <a:t>Войска </a:t>
            </a:r>
            <a:r>
              <a:rPr lang="ru-RU" dirty="0" smtClean="0">
                <a:hlinkClick r:id="rId4" tooltip="4-й Украинский фронт"/>
              </a:rPr>
              <a:t>4-го Украинского фронта</a:t>
            </a:r>
            <a:r>
              <a:rPr lang="ru-RU" dirty="0" smtClean="0"/>
              <a:t> к исходу дня 9 мая вышли на рубеж </a:t>
            </a:r>
            <a:r>
              <a:rPr lang="ru-RU" dirty="0" err="1" smtClean="0"/>
              <a:t>Миттельвальде</a:t>
            </a:r>
            <a:r>
              <a:rPr lang="ru-RU" dirty="0" smtClean="0"/>
              <a:t> — </a:t>
            </a:r>
            <a:r>
              <a:rPr lang="ru-RU" dirty="0" err="1" smtClean="0"/>
              <a:t>Литомишль</a:t>
            </a:r>
            <a:r>
              <a:rPr lang="ru-RU" dirty="0" smtClean="0"/>
              <a:t> — </a:t>
            </a:r>
            <a:r>
              <a:rPr lang="ru-RU" dirty="0" err="1" smtClean="0"/>
              <a:t>Летовице</a:t>
            </a:r>
            <a:r>
              <a:rPr lang="ru-RU" dirty="0" smtClean="0"/>
              <a:t>. В 18 часов 9 мая в Прагу вступила подвижная группа фронта, которая за сутки прошла 200 километров. К 19 часам в район </a:t>
            </a:r>
            <a:r>
              <a:rPr lang="ru-RU" dirty="0" err="1" smtClean="0"/>
              <a:t>Хотеборж</a:t>
            </a:r>
            <a:r>
              <a:rPr lang="ru-RU" dirty="0" smtClean="0"/>
              <a:t> (100 километров юго-восточнее Праги) выдвинулась подвижная группа 38-й армии, которая прошла за день 135 километров.</a:t>
            </a:r>
          </a:p>
          <a:p>
            <a:r>
              <a:rPr lang="ru-RU" dirty="0" smtClean="0"/>
              <a:t>В 13 часов </a:t>
            </a:r>
            <a:r>
              <a:rPr lang="ru-RU" dirty="0" smtClean="0">
                <a:hlinkClick r:id="rId5" tooltip="6-я гвардейская танковая армия"/>
              </a:rPr>
              <a:t>6-я гвардейская танковая армия</a:t>
            </a:r>
            <a:r>
              <a:rPr lang="ru-RU" dirty="0" smtClean="0"/>
              <a:t> </a:t>
            </a:r>
            <a:r>
              <a:rPr lang="ru-RU" dirty="0" smtClean="0">
                <a:hlinkClick r:id="rId6" tooltip="2-й Украинский фронт"/>
              </a:rPr>
              <a:t>2-го Украинского фронта</a:t>
            </a:r>
            <a:r>
              <a:rPr lang="ru-RU" dirty="0" smtClean="0"/>
              <a:t> встретилась с частями 4-й гвардейской танковой армии в 35 километрах юго-восточнее Праги. 9 мая в наступление перешли </a:t>
            </a:r>
            <a:r>
              <a:rPr lang="ru-RU" dirty="0" smtClean="0">
                <a:hlinkClick r:id="rId7" tooltip="53-я армия (СССР)"/>
              </a:rPr>
              <a:t>53-я армия</a:t>
            </a:r>
            <a:r>
              <a:rPr lang="ru-RU" dirty="0" smtClean="0"/>
              <a:t> И. М. </a:t>
            </a:r>
            <a:r>
              <a:rPr lang="ru-RU" dirty="0" err="1" smtClean="0"/>
              <a:t>Манагарова</a:t>
            </a:r>
            <a:r>
              <a:rPr lang="ru-RU" dirty="0" smtClean="0"/>
              <a:t> и 1-я гвардейская конно-механизированная группа И. А. Плиева.</a:t>
            </a:r>
          </a:p>
          <a:p>
            <a:r>
              <a:rPr lang="ru-RU" b="1" dirty="0" smtClean="0">
                <a:hlinkClick r:id="rId2" tooltip="9 мая"/>
              </a:rPr>
              <a:t>9 мая</a:t>
            </a:r>
            <a:r>
              <a:rPr lang="ru-RU" dirty="0" smtClean="0"/>
              <a:t> вышел Указ Президиума Верховного Совета СССР об объявлении 9 мая Праздником Победы.</a:t>
            </a:r>
          </a:p>
          <a:p>
            <a:r>
              <a:rPr lang="ru-RU" b="1" dirty="0" smtClean="0">
                <a:hlinkClick r:id="rId2" tooltip="9 мая"/>
              </a:rPr>
              <a:t>9 мая</a:t>
            </a:r>
            <a:r>
              <a:rPr lang="ru-RU" dirty="0" smtClean="0"/>
              <a:t> завершилась Великая Отечественная война, проходившая с 22 июня 1941 года по 9 мая 1945 года. Советские войска разгромили вооружённые силы Германии и её союзников и освободили Восточную Европу. Продолжительность войны — 1418 суток. Безвозвратные потери — 11273100 человек, санитарные потери — 18319700, всего — 29592800, среднесуточные — 20870.</a:t>
            </a:r>
            <a:r>
              <a:rPr lang="ru-RU" baseline="30000" dirty="0" smtClean="0">
                <a:hlinkClick r:id="rId8"/>
              </a:rPr>
              <a:t>[4]</a:t>
            </a:r>
            <a:endParaRPr lang="ru-RU" dirty="0" smtClean="0"/>
          </a:p>
          <a:p>
            <a:r>
              <a:rPr lang="ru-RU" b="1" dirty="0" err="1" smtClean="0">
                <a:hlinkClick r:id="rId9" tooltip="Совинформбюро"/>
              </a:rPr>
              <a:t>Совинформбюро</a:t>
            </a:r>
            <a:r>
              <a:rPr lang="ru-RU" b="1" dirty="0" smtClean="0"/>
              <a:t>.</a:t>
            </a:r>
            <a:r>
              <a:rPr lang="ru-RU" dirty="0" smtClean="0"/>
              <a:t> Между ТУКУМСОМ и ЛИБАВОЙ Курляндская группа немецких войск в составе 16 и 18 немецких армий под командованием генерала инфантерии </a:t>
            </a:r>
            <a:r>
              <a:rPr lang="ru-RU" dirty="0" err="1" smtClean="0"/>
              <a:t>Гильперта</a:t>
            </a:r>
            <a:r>
              <a:rPr lang="ru-RU" baseline="30000" dirty="0" smtClean="0">
                <a:hlinkClick r:id="rId8"/>
              </a:rPr>
              <a:t>[6]</a:t>
            </a:r>
            <a:r>
              <a:rPr lang="ru-RU" dirty="0" smtClean="0"/>
              <a:t> с 23 часов 8 мая сего года прекратила сопротивление и начала передавать личный состав и боевую технику войскам ЛЕНИНГРАДСКОГО фронта…</a:t>
            </a:r>
          </a:p>
          <a:p>
            <a:r>
              <a:rPr lang="ru-RU" dirty="0" smtClean="0"/>
              <a:t>В районе устья реки </a:t>
            </a:r>
            <a:r>
              <a:rPr lang="ru-RU" dirty="0" smtClean="0">
                <a:hlinkClick r:id="rId10" tooltip="Висла"/>
              </a:rPr>
              <a:t>ВИСЛЫ</a:t>
            </a:r>
            <a:r>
              <a:rPr lang="ru-RU" dirty="0" smtClean="0"/>
              <a:t> восточнее </a:t>
            </a:r>
            <a:r>
              <a:rPr lang="ru-RU" dirty="0" smtClean="0">
                <a:hlinkClick r:id="rId11" tooltip="Гданьск"/>
              </a:rPr>
              <a:t>ДАНЦИГА</a:t>
            </a:r>
            <a:r>
              <a:rPr lang="ru-RU" dirty="0" smtClean="0"/>
              <a:t> и на </a:t>
            </a:r>
            <a:r>
              <a:rPr lang="ru-RU" dirty="0" smtClean="0">
                <a:hlinkClick r:id="rId12" tooltip="Хельская коса"/>
              </a:rPr>
              <a:t>косе ПУТЦИГЕР-НЕРУНГ</a:t>
            </a:r>
            <a:r>
              <a:rPr lang="ru-RU" dirty="0" smtClean="0"/>
              <a:t> северо-восточнее </a:t>
            </a:r>
            <a:r>
              <a:rPr lang="ru-RU" dirty="0" smtClean="0">
                <a:hlinkClick r:id="rId13" tooltip="Гдыня"/>
              </a:rPr>
              <a:t>ГДЫНИ</a:t>
            </a:r>
            <a:r>
              <a:rPr lang="ru-RU" dirty="0" smtClean="0"/>
              <a:t> группы немецких войск, прижатые к побережью моря, прекратили сопротивление и с утра 9 мая начали сдачу личного состава и боевой техники войскам 3-го и 2-го БЕЛОРУССКИХ фронтов…</a:t>
            </a:r>
          </a:p>
          <a:p>
            <a:r>
              <a:rPr lang="ru-RU" dirty="0" smtClean="0"/>
              <a:t>Группа немецких войск в Чехословакии, уклоняясь от капитуляции советским войскам, поспешно отходят на запад и юго-запад.</a:t>
            </a:r>
          </a:p>
          <a:p>
            <a:r>
              <a:rPr lang="ru-RU" dirty="0" smtClean="0"/>
              <a:t>Войска 1-го УКРАИНСКОГО фронта, в результате стремительного ночного манёвра танковых соединений и пехоты, сломили сопротивление противника и 9 мая в 4 часа утра освободили от немецких захватчиков столицу союзной нам ЧЕХОСЛОВАКИИ город ПРАГУ…</a:t>
            </a:r>
          </a:p>
          <a:p>
            <a:r>
              <a:rPr lang="ru-RU" dirty="0" smtClean="0"/>
              <a:t>Войска 4-го УКРАИНСКОГО фронта заняли на территории Чехословакии города ШИЛПЕРК, МЮГЛИЦ, МОРАВСКА ТРЮБАУ, ЛИТОВЕЛЬ, ПРОСТЕЕВ.</a:t>
            </a:r>
          </a:p>
          <a:p>
            <a:r>
              <a:rPr lang="ru-RU" dirty="0" smtClean="0"/>
              <a:t>Войска 2-го УКРАИНСКОГО фронта, стремительно продвигаясь вперед, заняли на территории Чехословакии города ВЕЛИКИЕ МЕЖИРИЧИ, ЙИГЛАВА, БРОД, БЕНЕШОВ, ТРЖЕБИЧ.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ГЕРОЙ того времени</a:t>
            </a:r>
            <a:endParaRPr lang="ru-RU" dirty="0"/>
          </a:p>
        </p:txBody>
      </p:sp>
      <p:pic>
        <p:nvPicPr>
          <p:cNvPr id="4" name="Содержимое 3" descr="slide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285860"/>
            <a:ext cx="8286808" cy="53578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000108"/>
            <a:ext cx="6096000" cy="4572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prstTxWarp prst="textStop">
              <a:avLst/>
            </a:prstTxWarp>
          </a:bodyPr>
          <a:lstStyle/>
          <a:p>
            <a:pPr>
              <a:buNone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effectLst>
                  <a:reflection blurRad="6350" stA="55000" endA="50" endPos="85000" dir="5400000" sy="-100000" algn="bl" rotWithShape="0"/>
                </a:effectLst>
              </a:rPr>
              <a:t>Конец</a:t>
            </a:r>
            <a:endParaRPr lang="ru-RU" dirty="0">
              <a:ln>
                <a:solidFill>
                  <a:sysClr val="windowText" lastClr="000000"/>
                </a:solidFill>
              </a:ln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93</TotalTime>
  <Words>15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Метро</vt:lpstr>
      <vt:lpstr>9 Мая День Победы 1941-1945</vt:lpstr>
      <vt:lpstr>Помним наших защитников </vt:lpstr>
      <vt:lpstr>Рисунки детей </vt:lpstr>
      <vt:lpstr>Слайд 4</vt:lpstr>
      <vt:lpstr>ГЕРОЙ того времени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Мая День Победы</dc:title>
  <dc:creator>User</dc:creator>
  <cp:lastModifiedBy>User</cp:lastModifiedBy>
  <cp:revision>11</cp:revision>
  <dcterms:created xsi:type="dcterms:W3CDTF">2015-04-23T07:37:10Z</dcterms:created>
  <dcterms:modified xsi:type="dcterms:W3CDTF">2015-04-27T10:09:15Z</dcterms:modified>
</cp:coreProperties>
</file>